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3"/>
  </p:notesMasterIdLst>
  <p:sldIdLst>
    <p:sldId id="256" r:id="rId2"/>
  </p:sldIdLst>
  <p:sldSz cx="14400213" cy="25199975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A4622"/>
    <a:srgbClr val="A246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814"/>
  </p:normalViewPr>
  <p:slideViewPr>
    <p:cSldViewPr>
      <p:cViewPr varScale="1">
        <p:scale>
          <a:sx n="27" d="100"/>
          <a:sy n="27" d="100"/>
        </p:scale>
        <p:origin x="3648" y="2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779B0701-640A-15C2-C004-5841CCFCB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ES"/>
          </a:p>
        </p:txBody>
      </p:sp>
      <p:sp>
        <p:nvSpPr>
          <p:cNvPr id="2050" name="AutoShape 2">
            <a:extLst>
              <a:ext uri="{FF2B5EF4-FFF2-40B4-BE49-F238E27FC236}">
                <a16:creationId xmlns:a16="http://schemas.microsoft.com/office/drawing/2014/main" id="{1D59022A-BB8A-F7D3-0952-D5EE4EC1E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E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5841DD1-35F3-81ED-0CE6-745C8DBC55F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3113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C67EEF3-427C-75BE-48D0-5F7D0A3A4A0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ES" altLang="en-E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C1B5F2D-2ABF-79B5-1E4F-EF3EBC723E7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es-ES" altLang="en-E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0B9B9A66-1B0F-12A6-554D-DE60EE0A6DB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es-ES" altLang="en-E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3D4E2ABF-ABEA-3AA3-20F2-A6062F2D4C9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es-ES" altLang="en-E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D3586BF0-4E42-16DB-6C86-B3A0B0D5BF7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05FE3A6E-EA1B-0245-9823-BD3D2B4FCDDB}" type="slidenum">
              <a:rPr lang="es-ES" altLang="en-ES"/>
              <a:pPr/>
              <a:t>‹#›</a:t>
            </a:fld>
            <a:endParaRPr lang="es-ES" altLang="en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id="{97553339-730E-5902-370D-EF7F39B514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94F718-D09B-0A4F-8C4B-A2F624961F18}" type="slidenum">
              <a:rPr lang="es-ES" altLang="en-ES"/>
              <a:pPr/>
              <a:t>1</a:t>
            </a:fld>
            <a:endParaRPr lang="es-ES" altLang="en-E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02B2B0C0-D85A-A752-75BE-C6C6D0294A4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635250" y="812800"/>
            <a:ext cx="2289175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079A0BC2-5E2D-3CBA-DB18-F2C1595D8B0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ES" altLang="en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4124164"/>
            <a:ext cx="12240181" cy="8773325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3235822"/>
            <a:ext cx="10800160" cy="6084159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7272-BF98-3742-A07D-D814B4393ED6}" type="slidenum">
              <a:rPr lang="es-ES" altLang="en-ES" smtClean="0"/>
              <a:pPr/>
              <a:t>‹#›</a:t>
            </a:fld>
            <a:endParaRPr lang="es-ES" altLang="en-ES"/>
          </a:p>
        </p:txBody>
      </p:sp>
    </p:spTree>
    <p:extLst>
      <p:ext uri="{BB962C8B-B14F-4D97-AF65-F5344CB8AC3E}">
        <p14:creationId xmlns:p14="http://schemas.microsoft.com/office/powerpoint/2010/main" val="178717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2652-C1D9-1048-B065-D171220964BF}" type="slidenum">
              <a:rPr lang="es-ES" altLang="en-ES" smtClean="0"/>
              <a:pPr/>
              <a:t>‹#›</a:t>
            </a:fld>
            <a:endParaRPr lang="es-ES" altLang="en-ES"/>
          </a:p>
        </p:txBody>
      </p:sp>
    </p:spTree>
    <p:extLst>
      <p:ext uri="{BB962C8B-B14F-4D97-AF65-F5344CB8AC3E}">
        <p14:creationId xmlns:p14="http://schemas.microsoft.com/office/powerpoint/2010/main" val="275890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341665"/>
            <a:ext cx="3105046" cy="2135581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341665"/>
            <a:ext cx="9135135" cy="2135581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0E725-0C55-F041-B6B4-4B9F3D9D68F0}" type="slidenum">
              <a:rPr lang="es-ES" altLang="en-ES" smtClean="0"/>
              <a:pPr/>
              <a:t>‹#›</a:t>
            </a:fld>
            <a:endParaRPr lang="es-ES" altLang="en-ES"/>
          </a:p>
        </p:txBody>
      </p:sp>
    </p:spTree>
    <p:extLst>
      <p:ext uri="{BB962C8B-B14F-4D97-AF65-F5344CB8AC3E}">
        <p14:creationId xmlns:p14="http://schemas.microsoft.com/office/powerpoint/2010/main" val="437738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37A3E-342F-31B0-020B-2751EDC56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5" y="1004888"/>
            <a:ext cx="12955588" cy="42021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13B5D1-520D-C229-4270-47E1950D94E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720725" y="22956838"/>
            <a:ext cx="3349625" cy="1730375"/>
          </a:xfrm>
        </p:spPr>
        <p:txBody>
          <a:bodyPr/>
          <a:lstStyle>
            <a:lvl1pPr>
              <a:defRPr/>
            </a:lvl1pPr>
          </a:lstStyle>
          <a:p>
            <a:endParaRPr lang="es-ES" alt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25CBE3-9096-29FE-E720-63FC8046845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924425" y="22956838"/>
            <a:ext cx="4559300" cy="1730375"/>
          </a:xfrm>
        </p:spPr>
        <p:txBody>
          <a:bodyPr/>
          <a:lstStyle>
            <a:lvl1pPr>
              <a:defRPr/>
            </a:lvl1pPr>
          </a:lstStyle>
          <a:p>
            <a:endParaRPr lang="es-ES" alt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0DA833-D782-2292-44A2-2112058D3A0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325100" y="22956838"/>
            <a:ext cx="3349625" cy="1730375"/>
          </a:xfrm>
        </p:spPr>
        <p:txBody>
          <a:bodyPr/>
          <a:lstStyle>
            <a:lvl1pPr>
              <a:defRPr/>
            </a:lvl1pPr>
          </a:lstStyle>
          <a:p>
            <a:fld id="{E088D8FD-B91D-3D45-86B6-C6CF95B10816}" type="slidenum">
              <a:rPr lang="es-ES" altLang="en-ES"/>
              <a:pPr/>
              <a:t>‹#›</a:t>
            </a:fld>
            <a:endParaRPr lang="es-ES" altLang="en-ES"/>
          </a:p>
        </p:txBody>
      </p:sp>
    </p:spTree>
    <p:extLst>
      <p:ext uri="{BB962C8B-B14F-4D97-AF65-F5344CB8AC3E}">
        <p14:creationId xmlns:p14="http://schemas.microsoft.com/office/powerpoint/2010/main" val="143819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3125-8F7A-F248-91D5-19FE38536B43}" type="slidenum">
              <a:rPr lang="es-ES" altLang="en-ES" smtClean="0"/>
              <a:pPr/>
              <a:t>‹#›</a:t>
            </a:fld>
            <a:endParaRPr lang="es-ES" altLang="en-ES"/>
          </a:p>
        </p:txBody>
      </p:sp>
    </p:spTree>
    <p:extLst>
      <p:ext uri="{BB962C8B-B14F-4D97-AF65-F5344CB8AC3E}">
        <p14:creationId xmlns:p14="http://schemas.microsoft.com/office/powerpoint/2010/main" val="307001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6282501"/>
            <a:ext cx="12420184" cy="10482488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16864157"/>
            <a:ext cx="12420184" cy="5512493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503A-8AF4-DB47-B045-006D0F83F54B}" type="slidenum">
              <a:rPr lang="es-ES" altLang="en-ES" smtClean="0"/>
              <a:pPr/>
              <a:t>‹#›</a:t>
            </a:fld>
            <a:endParaRPr lang="es-ES" altLang="en-ES"/>
          </a:p>
        </p:txBody>
      </p:sp>
    </p:spTree>
    <p:extLst>
      <p:ext uri="{BB962C8B-B14F-4D97-AF65-F5344CB8AC3E}">
        <p14:creationId xmlns:p14="http://schemas.microsoft.com/office/powerpoint/2010/main" val="648826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6708326"/>
            <a:ext cx="6120091" cy="1598915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6708326"/>
            <a:ext cx="6120091" cy="1598915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7696A-BC40-7045-8056-BF963DF72BA1}" type="slidenum">
              <a:rPr lang="es-ES" altLang="en-ES" smtClean="0"/>
              <a:pPr/>
              <a:t>‹#›</a:t>
            </a:fld>
            <a:endParaRPr lang="es-ES" altLang="en-ES"/>
          </a:p>
        </p:txBody>
      </p:sp>
    </p:spTree>
    <p:extLst>
      <p:ext uri="{BB962C8B-B14F-4D97-AF65-F5344CB8AC3E}">
        <p14:creationId xmlns:p14="http://schemas.microsoft.com/office/powerpoint/2010/main" val="2238913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341671"/>
            <a:ext cx="12420184" cy="487083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6177496"/>
            <a:ext cx="6091964" cy="3027495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9204991"/>
            <a:ext cx="6091964" cy="1353915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6177496"/>
            <a:ext cx="6121966" cy="3027495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9204991"/>
            <a:ext cx="6121966" cy="1353915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3D22B-DD79-B04A-9DB6-6BB0ECE958AF}" type="slidenum">
              <a:rPr lang="es-ES" altLang="en-ES" smtClean="0"/>
              <a:pPr/>
              <a:t>‹#›</a:t>
            </a:fld>
            <a:endParaRPr lang="es-ES" altLang="en-ES"/>
          </a:p>
        </p:txBody>
      </p:sp>
    </p:spTree>
    <p:extLst>
      <p:ext uri="{BB962C8B-B14F-4D97-AF65-F5344CB8AC3E}">
        <p14:creationId xmlns:p14="http://schemas.microsoft.com/office/powerpoint/2010/main" val="236531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A13B-C809-1944-B6E9-2163903BCECD}" type="slidenum">
              <a:rPr lang="es-ES" altLang="en-ES" smtClean="0"/>
              <a:pPr/>
              <a:t>‹#›</a:t>
            </a:fld>
            <a:endParaRPr lang="es-ES" altLang="en-ES"/>
          </a:p>
        </p:txBody>
      </p:sp>
    </p:spTree>
    <p:extLst>
      <p:ext uri="{BB962C8B-B14F-4D97-AF65-F5344CB8AC3E}">
        <p14:creationId xmlns:p14="http://schemas.microsoft.com/office/powerpoint/2010/main" val="216053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A4FD-8420-F547-9390-BC81925C26F5}" type="slidenum">
              <a:rPr lang="es-ES" altLang="en-ES" smtClean="0"/>
              <a:pPr/>
              <a:t>‹#›</a:t>
            </a:fld>
            <a:endParaRPr lang="es-ES" altLang="en-ES"/>
          </a:p>
        </p:txBody>
      </p:sp>
    </p:spTree>
    <p:extLst>
      <p:ext uri="{BB962C8B-B14F-4D97-AF65-F5344CB8AC3E}">
        <p14:creationId xmlns:p14="http://schemas.microsoft.com/office/powerpoint/2010/main" val="228000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679998"/>
            <a:ext cx="4644444" cy="5879994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3628335"/>
            <a:ext cx="7290108" cy="17908316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7559993"/>
            <a:ext cx="4644444" cy="14005821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4E59-1BED-5F40-A2CD-CE4FBC8AC736}" type="slidenum">
              <a:rPr lang="es-ES" altLang="en-ES" smtClean="0"/>
              <a:pPr/>
              <a:t>‹#›</a:t>
            </a:fld>
            <a:endParaRPr lang="es-ES" altLang="en-ES"/>
          </a:p>
        </p:txBody>
      </p:sp>
    </p:spTree>
    <p:extLst>
      <p:ext uri="{BB962C8B-B14F-4D97-AF65-F5344CB8AC3E}">
        <p14:creationId xmlns:p14="http://schemas.microsoft.com/office/powerpoint/2010/main" val="225820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679998"/>
            <a:ext cx="4644444" cy="5879994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3628335"/>
            <a:ext cx="7290108" cy="17908316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7559993"/>
            <a:ext cx="4644444" cy="14005821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B4E5-4B40-7F43-BC2B-246E53306AB2}" type="slidenum">
              <a:rPr lang="es-ES" altLang="en-ES" smtClean="0"/>
              <a:pPr/>
              <a:t>‹#›</a:t>
            </a:fld>
            <a:endParaRPr lang="es-ES" altLang="en-ES"/>
          </a:p>
        </p:txBody>
      </p:sp>
    </p:spTree>
    <p:extLst>
      <p:ext uri="{BB962C8B-B14F-4D97-AF65-F5344CB8AC3E}">
        <p14:creationId xmlns:p14="http://schemas.microsoft.com/office/powerpoint/2010/main" val="2178531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341671"/>
            <a:ext cx="12420184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6708326"/>
            <a:ext cx="12420184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23356649"/>
            <a:ext cx="3240048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altLang="en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23356649"/>
            <a:ext cx="4860072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altLang="en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23356649"/>
            <a:ext cx="3240048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E8007-EC1D-E146-BEEA-0FE46FBB7415}" type="slidenum">
              <a:rPr lang="es-ES" altLang="en-ES" smtClean="0"/>
              <a:pPr/>
              <a:t>‹#›</a:t>
            </a:fld>
            <a:endParaRPr lang="es-ES" altLang="en-ES"/>
          </a:p>
        </p:txBody>
      </p:sp>
    </p:spTree>
    <p:extLst>
      <p:ext uri="{BB962C8B-B14F-4D97-AF65-F5344CB8AC3E}">
        <p14:creationId xmlns:p14="http://schemas.microsoft.com/office/powerpoint/2010/main" val="197715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54A8C84-A0D8-C49E-C0E1-6CD6F8E3E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588" y="5219700"/>
            <a:ext cx="10080625" cy="6659563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ts val="38"/>
              </a:spcBef>
              <a:spcAft>
                <a:spcPts val="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ts val="38"/>
              </a:spcBef>
              <a:spcAft>
                <a:spcPts val="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ts val="38"/>
              </a:spcBef>
              <a:spcAft>
                <a:spcPts val="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ts val="38"/>
              </a:spcBef>
              <a:spcAft>
                <a:spcPts val="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18000"/>
              </a:lnSpc>
              <a:buClrTx/>
              <a:buFontTx/>
              <a:buNone/>
            </a:pPr>
            <a:r>
              <a:rPr lang="es-ES" altLang="en-ES" sz="4800">
                <a:latin typeface="Arial Black" panose="020B0604020202020204" pitchFamily="34" charset="0"/>
              </a:rPr>
              <a:t>TÍTULO DEL TRABAJO</a:t>
            </a:r>
          </a:p>
          <a:p>
            <a:pPr algn="ctr">
              <a:buClrTx/>
              <a:buFontTx/>
              <a:buNone/>
            </a:pPr>
            <a:r>
              <a:rPr lang="es-ES" altLang="en-ES" sz="2400"/>
              <a:t>Autores y correspondientes afiliaciones, y/o puestos de trabajo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414AAB0-7760-5258-E50B-73CEFDFC8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588" y="12636500"/>
            <a:ext cx="10080625" cy="360045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marL="215900" indent="-215900"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ts val="38"/>
              </a:spcBef>
              <a:spcAft>
                <a:spcPts val="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ts val="38"/>
              </a:spcBef>
              <a:spcAft>
                <a:spcPts val="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ts val="38"/>
              </a:spcBef>
              <a:spcAft>
                <a:spcPts val="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ts val="38"/>
              </a:spcBef>
              <a:spcAft>
                <a:spcPts val="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135000"/>
              </a:lnSpc>
              <a:buClrTx/>
              <a:buFontTx/>
              <a:buNone/>
            </a:pPr>
            <a:r>
              <a:rPr lang="es-ES" altLang="en-ES" dirty="0">
                <a:latin typeface="Arial Black" panose="020B0604020202020204" pitchFamily="34" charset="0"/>
              </a:rPr>
              <a:t>Estructurar el póster según el esquema:</a:t>
            </a:r>
          </a:p>
          <a:p>
            <a:pPr>
              <a:lnSpc>
                <a:spcPct val="107000"/>
              </a:lnSpc>
              <a:buClrTx/>
              <a:buFontTx/>
              <a:buNone/>
            </a:pPr>
            <a:endParaRPr lang="es-ES" altLang="en-ES" dirty="0"/>
          </a:p>
          <a:p>
            <a:pPr>
              <a:lnSpc>
                <a:spcPct val="107000"/>
              </a:lnSpc>
              <a:buSzPct val="45000"/>
              <a:buFont typeface="Wingdings" pitchFamily="2" charset="2"/>
              <a:buChar char=""/>
            </a:pPr>
            <a:r>
              <a:rPr lang="es-ES" altLang="en-ES" sz="1600" dirty="0"/>
              <a:t>Investigación original cuantitativa, cualitativa o mixta: </a:t>
            </a:r>
            <a:r>
              <a:rPr lang="en-GB" sz="1600" dirty="0" err="1"/>
              <a:t>Introducción</a:t>
            </a:r>
            <a:r>
              <a:rPr lang="en-GB" sz="1600" dirty="0"/>
              <a:t> breve </a:t>
            </a:r>
            <a:r>
              <a:rPr lang="en-GB" sz="1600" dirty="0" err="1"/>
              <a:t>justificación</a:t>
            </a:r>
            <a:r>
              <a:rPr lang="en-GB" sz="1600" dirty="0"/>
              <a:t> y </a:t>
            </a:r>
            <a:r>
              <a:rPr lang="en-GB" sz="1600" dirty="0" err="1"/>
              <a:t>objetivos</a:t>
            </a:r>
            <a:r>
              <a:rPr lang="en-GB" sz="1600" dirty="0"/>
              <a:t>, </a:t>
            </a:r>
            <a:r>
              <a:rPr lang="en-GB" sz="1600" dirty="0" err="1"/>
              <a:t>Metodología</a:t>
            </a:r>
            <a:r>
              <a:rPr lang="en-GB" sz="1600" dirty="0"/>
              <a:t>, </a:t>
            </a:r>
            <a:r>
              <a:rPr lang="en-GB" sz="1600" dirty="0" err="1"/>
              <a:t>Resultados</a:t>
            </a:r>
            <a:r>
              <a:rPr lang="en-GB" sz="1600" dirty="0"/>
              <a:t>, </a:t>
            </a:r>
            <a:r>
              <a:rPr lang="en-GB" sz="1600" dirty="0" err="1"/>
              <a:t>Conclusiones</a:t>
            </a:r>
            <a:r>
              <a:rPr lang="en-GB" sz="1600" dirty="0"/>
              <a:t>.</a:t>
            </a:r>
            <a:endParaRPr lang="es-ES" altLang="en-ES" sz="1600" dirty="0"/>
          </a:p>
          <a:p>
            <a:pPr>
              <a:lnSpc>
                <a:spcPct val="107000"/>
              </a:lnSpc>
              <a:buSzPct val="45000"/>
              <a:buFont typeface="Wingdings" pitchFamily="2" charset="2"/>
              <a:buChar char=""/>
            </a:pPr>
            <a:r>
              <a:rPr lang="es-ES" altLang="en-ES" sz="1600" dirty="0"/>
              <a:t>Revisiones de la literatura: guías de práctica clínica o protocolos de actuación que incluyan el nivel de evidencia de las recomendaciones: </a:t>
            </a:r>
            <a:r>
              <a:rPr lang="en-GB" sz="1600" dirty="0" err="1"/>
              <a:t>introducción</a:t>
            </a:r>
            <a:r>
              <a:rPr lang="en-GB" sz="1600" dirty="0"/>
              <a:t>, breve </a:t>
            </a:r>
            <a:r>
              <a:rPr lang="en-GB" sz="1600" dirty="0" err="1"/>
              <a:t>justificación</a:t>
            </a:r>
            <a:r>
              <a:rPr lang="en-GB" sz="1600" dirty="0"/>
              <a:t> y </a:t>
            </a:r>
            <a:r>
              <a:rPr lang="en-GB" sz="1600" dirty="0" err="1"/>
              <a:t>objetivos</a:t>
            </a:r>
            <a:r>
              <a:rPr lang="en-GB" sz="1600" dirty="0"/>
              <a:t>, </a:t>
            </a:r>
            <a:r>
              <a:rPr lang="en-GB" sz="1600" dirty="0" err="1"/>
              <a:t>tipo</a:t>
            </a:r>
            <a:r>
              <a:rPr lang="en-GB" sz="1600" dirty="0"/>
              <a:t> de </a:t>
            </a:r>
            <a:r>
              <a:rPr lang="en-GB" sz="1600" dirty="0" err="1"/>
              <a:t>revisión</a:t>
            </a:r>
            <a:r>
              <a:rPr lang="en-GB" sz="1600" dirty="0"/>
              <a:t>, </a:t>
            </a:r>
            <a:r>
              <a:rPr lang="en-GB" sz="1600" dirty="0" err="1"/>
              <a:t>fuentes</a:t>
            </a:r>
            <a:r>
              <a:rPr lang="en-GB" sz="1600" dirty="0"/>
              <a:t>, </a:t>
            </a:r>
            <a:r>
              <a:rPr lang="en-GB" sz="1600" dirty="0" err="1"/>
              <a:t>estrategia</a:t>
            </a:r>
            <a:r>
              <a:rPr lang="en-GB" sz="1600" dirty="0"/>
              <a:t> de </a:t>
            </a:r>
            <a:r>
              <a:rPr lang="en-GB" sz="1600" dirty="0" err="1"/>
              <a:t>búsqueda</a:t>
            </a:r>
            <a:r>
              <a:rPr lang="en-GB" sz="1600" dirty="0"/>
              <a:t>, </a:t>
            </a:r>
            <a:r>
              <a:rPr lang="en-GB" sz="1600" dirty="0" err="1"/>
              <a:t>criterios</a:t>
            </a:r>
            <a:r>
              <a:rPr lang="en-GB" sz="1600" dirty="0"/>
              <a:t> de </a:t>
            </a:r>
            <a:r>
              <a:rPr lang="en-GB" sz="1600" dirty="0" err="1"/>
              <a:t>inclusión</a:t>
            </a:r>
            <a:r>
              <a:rPr lang="en-GB" sz="1600" dirty="0"/>
              <a:t>/</a:t>
            </a:r>
            <a:r>
              <a:rPr lang="en-GB" sz="1600" dirty="0" err="1"/>
              <a:t>exclusión</a:t>
            </a:r>
            <a:r>
              <a:rPr lang="en-GB" sz="1600" dirty="0"/>
              <a:t>, </a:t>
            </a:r>
            <a:r>
              <a:rPr lang="en-GB" sz="1600" dirty="0" err="1"/>
              <a:t>criterios</a:t>
            </a:r>
            <a:r>
              <a:rPr lang="en-GB" sz="1600" dirty="0"/>
              <a:t> de </a:t>
            </a:r>
            <a:r>
              <a:rPr lang="en-GB" sz="1600" dirty="0" err="1"/>
              <a:t>calidad</a:t>
            </a:r>
            <a:r>
              <a:rPr lang="en-GB" sz="1600" dirty="0"/>
              <a:t> </a:t>
            </a:r>
            <a:r>
              <a:rPr lang="en-GB" sz="1600" dirty="0" err="1"/>
              <a:t>metodológica</a:t>
            </a:r>
            <a:r>
              <a:rPr lang="en-GB" sz="1600" dirty="0"/>
              <a:t>, </a:t>
            </a:r>
            <a:r>
              <a:rPr lang="en-GB" sz="1600" dirty="0" err="1"/>
              <a:t>tipo</a:t>
            </a:r>
            <a:r>
              <a:rPr lang="en-GB" sz="1600" dirty="0"/>
              <a:t> de </a:t>
            </a:r>
            <a:r>
              <a:rPr lang="en-GB" sz="1600" dirty="0" err="1"/>
              <a:t>análisis</a:t>
            </a:r>
            <a:r>
              <a:rPr lang="en-GB" sz="1600" dirty="0"/>
              <a:t>, </a:t>
            </a:r>
            <a:r>
              <a:rPr lang="en-GB" sz="1600" dirty="0" err="1"/>
              <a:t>resultados</a:t>
            </a:r>
            <a:r>
              <a:rPr lang="en-GB" sz="1600" dirty="0"/>
              <a:t>, </a:t>
            </a:r>
            <a:r>
              <a:rPr lang="en-GB" sz="1600" dirty="0" err="1"/>
              <a:t>evaluación</a:t>
            </a:r>
            <a:r>
              <a:rPr lang="en-GB" sz="1600" dirty="0"/>
              <a:t> de la </a:t>
            </a:r>
            <a:r>
              <a:rPr lang="en-GB" sz="1600" dirty="0" err="1"/>
              <a:t>calidad</a:t>
            </a:r>
            <a:r>
              <a:rPr lang="en-GB" sz="1600" dirty="0"/>
              <a:t> </a:t>
            </a:r>
            <a:r>
              <a:rPr lang="en-GB" sz="1600" dirty="0" err="1"/>
              <a:t>metodológica</a:t>
            </a:r>
            <a:r>
              <a:rPr lang="en-GB" sz="1600" dirty="0"/>
              <a:t> de </a:t>
            </a:r>
            <a:r>
              <a:rPr lang="en-GB" sz="1600" dirty="0" err="1"/>
              <a:t>los</a:t>
            </a:r>
            <a:r>
              <a:rPr lang="en-GB" sz="1600" dirty="0"/>
              <a:t> </a:t>
            </a:r>
            <a:r>
              <a:rPr lang="en-GB" sz="1600" dirty="0" err="1"/>
              <a:t>estudios</a:t>
            </a:r>
            <a:r>
              <a:rPr lang="en-GB" sz="1600" dirty="0"/>
              <a:t> </a:t>
            </a:r>
            <a:r>
              <a:rPr lang="en-GB" sz="1600" dirty="0" err="1"/>
              <a:t>incluidos</a:t>
            </a:r>
            <a:r>
              <a:rPr lang="en-GB" sz="1600" dirty="0"/>
              <a:t> y </a:t>
            </a:r>
            <a:r>
              <a:rPr lang="en-GB" sz="1600" dirty="0" err="1"/>
              <a:t>resultados</a:t>
            </a:r>
            <a:r>
              <a:rPr lang="en-GB" sz="1600" dirty="0"/>
              <a:t> de la revision, y conclusions.</a:t>
            </a:r>
            <a:endParaRPr lang="es-ES" altLang="en-ES" sz="1600" dirty="0"/>
          </a:p>
          <a:p>
            <a:pPr>
              <a:lnSpc>
                <a:spcPct val="107000"/>
              </a:lnSpc>
              <a:buSzPct val="45000"/>
              <a:buFont typeface="Wingdings" pitchFamily="2" charset="2"/>
              <a:buChar char=""/>
            </a:pPr>
            <a:r>
              <a:rPr lang="es-ES" altLang="en-ES" sz="1600" dirty="0"/>
              <a:t>Experiencias, programas e intervenciones en enfermería comunitaria: </a:t>
            </a:r>
            <a:r>
              <a:rPr lang="en-GB" sz="1600" dirty="0" err="1"/>
              <a:t>introducción</a:t>
            </a:r>
            <a:r>
              <a:rPr lang="en-GB" sz="1600" dirty="0"/>
              <a:t>, </a:t>
            </a:r>
            <a:r>
              <a:rPr lang="en-GB" sz="1600" dirty="0" err="1"/>
              <a:t>descripción</a:t>
            </a:r>
            <a:r>
              <a:rPr lang="en-GB" sz="1600" dirty="0"/>
              <a:t> de la </a:t>
            </a:r>
            <a:r>
              <a:rPr lang="en-GB" sz="1600" dirty="0" err="1"/>
              <a:t>experiencia</a:t>
            </a:r>
            <a:r>
              <a:rPr lang="en-GB" sz="1600" dirty="0"/>
              <a:t>, </a:t>
            </a:r>
            <a:r>
              <a:rPr lang="en-GB" sz="1600" dirty="0" err="1"/>
              <a:t>criterios</a:t>
            </a:r>
            <a:r>
              <a:rPr lang="en-GB" sz="1600" dirty="0"/>
              <a:t> de </a:t>
            </a:r>
            <a:r>
              <a:rPr lang="en-GB" sz="1600" dirty="0" err="1"/>
              <a:t>evaluación</a:t>
            </a:r>
            <a:r>
              <a:rPr lang="en-GB" sz="1600" dirty="0"/>
              <a:t> y </a:t>
            </a:r>
            <a:r>
              <a:rPr lang="en-GB" sz="1600" dirty="0" err="1"/>
              <a:t>principales</a:t>
            </a:r>
            <a:r>
              <a:rPr lang="en-GB" sz="1600" dirty="0"/>
              <a:t> </a:t>
            </a:r>
            <a:r>
              <a:rPr lang="en-GB" sz="1600" dirty="0" err="1"/>
              <a:t>resultados</a:t>
            </a:r>
            <a:r>
              <a:rPr lang="en-GB" sz="1600" dirty="0"/>
              <a:t> y conclusions.</a:t>
            </a:r>
            <a:endParaRPr lang="es-ES" altLang="en-ES" sz="1600" dirty="0"/>
          </a:p>
          <a:p>
            <a:pPr>
              <a:lnSpc>
                <a:spcPct val="107000"/>
              </a:lnSpc>
              <a:buSzPct val="45000"/>
              <a:buFont typeface="Wingdings" pitchFamily="2" charset="2"/>
              <a:buChar char=""/>
            </a:pPr>
            <a:r>
              <a:rPr lang="es-ES" altLang="en-ES" sz="1600" dirty="0"/>
              <a:t>Casos clínicos de cuidados: </a:t>
            </a:r>
            <a:r>
              <a:rPr lang="en-GB" sz="1600" dirty="0" err="1"/>
              <a:t>sinopsis</a:t>
            </a:r>
            <a:r>
              <a:rPr lang="en-GB" sz="1600" dirty="0"/>
              <a:t>, </a:t>
            </a:r>
            <a:r>
              <a:rPr lang="en-GB" sz="1600" dirty="0" err="1"/>
              <a:t>valoración</a:t>
            </a:r>
            <a:r>
              <a:rPr lang="en-GB" sz="1600" dirty="0"/>
              <a:t> </a:t>
            </a:r>
            <a:r>
              <a:rPr lang="en-GB" sz="1600" dirty="0" err="1"/>
              <a:t>incluyendo</a:t>
            </a:r>
            <a:r>
              <a:rPr lang="en-GB" sz="1600" dirty="0"/>
              <a:t> la </a:t>
            </a:r>
            <a:r>
              <a:rPr lang="en-GB" sz="1600" dirty="0" err="1"/>
              <a:t>exploración</a:t>
            </a:r>
            <a:r>
              <a:rPr lang="en-GB" sz="1600" dirty="0"/>
              <a:t> </a:t>
            </a:r>
            <a:r>
              <a:rPr lang="en-GB" sz="1600" dirty="0" err="1"/>
              <a:t>física</a:t>
            </a:r>
            <a:r>
              <a:rPr lang="en-GB" sz="1600" dirty="0"/>
              <a:t> </a:t>
            </a:r>
            <a:r>
              <a:rPr lang="en-GB" sz="1600" dirty="0" err="1"/>
              <a:t>si</a:t>
            </a:r>
            <a:r>
              <a:rPr lang="en-GB" sz="1600" dirty="0"/>
              <a:t> es </a:t>
            </a:r>
            <a:r>
              <a:rPr lang="en-GB" sz="1600" dirty="0" err="1"/>
              <a:t>pertinente</a:t>
            </a:r>
            <a:r>
              <a:rPr lang="en-GB" sz="1600" dirty="0"/>
              <a:t>, </a:t>
            </a:r>
            <a:r>
              <a:rPr lang="en-GB" sz="1600" dirty="0" err="1"/>
              <a:t>diagnósticos</a:t>
            </a:r>
            <a:r>
              <a:rPr lang="en-GB" sz="1600" dirty="0"/>
              <a:t>, </a:t>
            </a:r>
            <a:r>
              <a:rPr lang="en-GB" sz="1600" dirty="0" err="1"/>
              <a:t>resultados</a:t>
            </a:r>
            <a:r>
              <a:rPr lang="en-GB" sz="1600" dirty="0"/>
              <a:t> </a:t>
            </a:r>
            <a:r>
              <a:rPr lang="en-GB" sz="1600" dirty="0" err="1"/>
              <a:t>esperados</a:t>
            </a:r>
            <a:r>
              <a:rPr lang="en-GB" sz="1600" dirty="0"/>
              <a:t> (NOC), </a:t>
            </a:r>
            <a:r>
              <a:rPr lang="en-GB" sz="1600" dirty="0" err="1"/>
              <a:t>intervenciones</a:t>
            </a:r>
            <a:r>
              <a:rPr lang="en-GB" sz="1600" dirty="0"/>
              <a:t> (NIC), </a:t>
            </a:r>
            <a:r>
              <a:rPr lang="en-GB" sz="1600" dirty="0" err="1"/>
              <a:t>evaluación</a:t>
            </a:r>
            <a:r>
              <a:rPr lang="en-GB" sz="1600" dirty="0"/>
              <a:t>, </a:t>
            </a:r>
            <a:r>
              <a:rPr lang="en-GB" sz="1600" dirty="0" err="1"/>
              <a:t>discusión</a:t>
            </a:r>
            <a:r>
              <a:rPr lang="en-GB" sz="1600" dirty="0"/>
              <a:t> </a:t>
            </a:r>
            <a:r>
              <a:rPr lang="en-GB" sz="1600"/>
              <a:t>y conclusions. </a:t>
            </a:r>
            <a:endParaRPr lang="es-ES" altLang="en-ES" sz="1600" dirty="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08CDF4B5-A413-E331-106C-9D386616C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2321838"/>
            <a:ext cx="1800225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7" name="Rectangle 5">
            <a:extLst>
              <a:ext uri="{FF2B5EF4-FFF2-40B4-BE49-F238E27FC236}">
                <a16:creationId xmlns:a16="http://schemas.microsoft.com/office/drawing/2014/main" id="{A89EA221-7085-B09A-4DE5-EDAAEAC8B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23040975"/>
            <a:ext cx="3240087" cy="53975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ts val="38"/>
              </a:spcBef>
              <a:spcAft>
                <a:spcPts val="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ts val="38"/>
              </a:spcBef>
              <a:spcAft>
                <a:spcPts val="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ts val="38"/>
              </a:spcBef>
              <a:spcAft>
                <a:spcPts val="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ts val="38"/>
              </a:spcBef>
              <a:spcAft>
                <a:spcPts val="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15000"/>
              </a:lnSpc>
              <a:buClrTx/>
              <a:buFontTx/>
              <a:buNone/>
            </a:pPr>
            <a:r>
              <a:rPr lang="es-ES" altLang="en-ES" sz="1000"/>
              <a:t>This work is licensed under a Creative Commons</a:t>
            </a:r>
          </a:p>
          <a:p>
            <a:pPr algn="ctr">
              <a:lnSpc>
                <a:spcPct val="115000"/>
              </a:lnSpc>
              <a:buClrTx/>
              <a:buFontTx/>
              <a:buNone/>
            </a:pPr>
            <a:r>
              <a:rPr lang="es-ES" altLang="en-ES" sz="1000"/>
              <a:t>Attribution 4.0 International License (CC BY 4.0)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165E1F-795A-BF8F-71C2-66B342078B2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alphaModFix/>
          </a:blip>
          <a:srcRect t="-152" b="1"/>
          <a:stretch/>
        </p:blipFill>
        <p:spPr>
          <a:xfrm>
            <a:off x="1079426" y="2950915"/>
            <a:ext cx="12261763" cy="2748495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7397D60-8171-0FF4-D392-F7E051D36BD7}"/>
              </a:ext>
            </a:extLst>
          </p:cNvPr>
          <p:cNvSpPr txBox="1"/>
          <p:nvPr/>
        </p:nvSpPr>
        <p:spPr>
          <a:xfrm>
            <a:off x="1079427" y="1078707"/>
            <a:ext cx="1224136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n-GB" sz="4800" b="1" i="0" dirty="0">
                <a:solidFill>
                  <a:srgbClr val="E18E87"/>
                </a:solidFill>
                <a:effectLst/>
              </a:rPr>
              <a:t>VIII</a:t>
            </a:r>
            <a:r>
              <a:rPr lang="en-GB" sz="3200" dirty="0"/>
              <a:t> </a:t>
            </a:r>
            <a:r>
              <a:rPr lang="en-GB" sz="3200" b="1" i="0" dirty="0">
                <a:solidFill>
                  <a:srgbClr val="BA4723"/>
                </a:solidFill>
                <a:effectLst/>
              </a:rPr>
              <a:t>CONGRESO INTERNACIONAL Y </a:t>
            </a:r>
            <a:r>
              <a:rPr lang="en-GB" sz="4800" b="1" i="0" dirty="0">
                <a:solidFill>
                  <a:srgbClr val="E18E87"/>
                </a:solidFill>
                <a:effectLst/>
              </a:rPr>
              <a:t>XIV</a:t>
            </a:r>
            <a:r>
              <a:rPr lang="en-GB" sz="3200" b="1" i="0" dirty="0">
                <a:solidFill>
                  <a:srgbClr val="E18E87"/>
                </a:solidFill>
                <a:effectLst/>
              </a:rPr>
              <a:t> </a:t>
            </a:r>
            <a:r>
              <a:rPr lang="en-GB" sz="3200" b="1" i="0" dirty="0">
                <a:solidFill>
                  <a:srgbClr val="BA4723"/>
                </a:solidFill>
                <a:effectLst/>
              </a:rPr>
              <a:t>NACIONAL </a:t>
            </a:r>
          </a:p>
          <a:p>
            <a:pPr algn="ctr" rtl="0"/>
            <a:r>
              <a:rPr lang="en-GB" sz="3200" b="1" i="0" dirty="0">
                <a:solidFill>
                  <a:srgbClr val="BA4723"/>
                </a:solidFill>
                <a:effectLst/>
              </a:rPr>
              <a:t>DE LA ASOCIACIÓN DE ENFERMERÍA COMUNITARIA</a:t>
            </a:r>
            <a:endParaRPr lang="en-GB" sz="3200" dirty="0">
              <a:effectLst/>
            </a:endParaRPr>
          </a:p>
          <a:p>
            <a:pPr algn="ctr" rtl="0"/>
            <a:r>
              <a:rPr lang="en-GB" sz="2400" b="1" i="0" dirty="0">
                <a:solidFill>
                  <a:schemeClr val="accent1">
                    <a:lumMod val="50000"/>
                  </a:schemeClr>
                </a:solidFill>
                <a:effectLst/>
                <a:latin typeface="Alliance Platt Italic" pitchFamily="2" charset="77"/>
              </a:rPr>
              <a:t>XII Encuentro de </a:t>
            </a:r>
            <a:r>
              <a:rPr lang="en-GB" sz="2400" b="1" i="0" dirty="0" err="1">
                <a:solidFill>
                  <a:schemeClr val="accent1">
                    <a:lumMod val="50000"/>
                  </a:schemeClr>
                </a:solidFill>
                <a:effectLst/>
                <a:latin typeface="Alliance Platt Italic" pitchFamily="2" charset="77"/>
              </a:rPr>
              <a:t>tutores</a:t>
            </a:r>
            <a:r>
              <a:rPr lang="en-GB" sz="2400" b="1" i="0" dirty="0">
                <a:solidFill>
                  <a:schemeClr val="accent1">
                    <a:lumMod val="50000"/>
                  </a:schemeClr>
                </a:solidFill>
                <a:effectLst/>
                <a:latin typeface="Alliance Platt Italic" pitchFamily="2" charset="77"/>
              </a:rPr>
              <a:t> y </a:t>
            </a:r>
            <a:r>
              <a:rPr lang="en-GB" sz="2400" b="1" i="0" dirty="0" err="1">
                <a:solidFill>
                  <a:schemeClr val="accent1">
                    <a:lumMod val="50000"/>
                  </a:schemeClr>
                </a:solidFill>
                <a:effectLst/>
                <a:latin typeface="Alliance Platt Italic" pitchFamily="2" charset="77"/>
              </a:rPr>
              <a:t>residentes</a:t>
            </a:r>
            <a:r>
              <a:rPr lang="en-GB" sz="2400" b="1" i="0" dirty="0">
                <a:solidFill>
                  <a:schemeClr val="accent1">
                    <a:lumMod val="50000"/>
                  </a:schemeClr>
                </a:solidFill>
                <a:effectLst/>
                <a:latin typeface="Alliance Platt Italic" pitchFamily="2" charset="77"/>
              </a:rPr>
              <a:t> de Enfermería Familiar y </a:t>
            </a:r>
            <a:r>
              <a:rPr lang="en-GB" sz="2400" b="1" i="0" dirty="0" err="1">
                <a:solidFill>
                  <a:schemeClr val="accent1">
                    <a:lumMod val="50000"/>
                  </a:schemeClr>
                </a:solidFill>
                <a:effectLst/>
                <a:latin typeface="Alliance Platt Italic" pitchFamily="2" charset="77"/>
              </a:rPr>
              <a:t>Comunitaria</a:t>
            </a:r>
            <a:endParaRPr lang="en-GB" sz="2400" b="1" dirty="0">
              <a:solidFill>
                <a:schemeClr val="accent1">
                  <a:lumMod val="50000"/>
                </a:schemeClr>
              </a:solidFill>
              <a:effectLst/>
              <a:latin typeface="Alliance Platt Italic" pitchFamily="2" charset="7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4B88CA-FD55-5C81-C31D-D05831B7452B}"/>
              </a:ext>
            </a:extLst>
          </p:cNvPr>
          <p:cNvSpPr txBox="1"/>
          <p:nvPr/>
        </p:nvSpPr>
        <p:spPr>
          <a:xfrm>
            <a:off x="5735880" y="23173869"/>
            <a:ext cx="2948854" cy="523220"/>
          </a:xfrm>
          <a:prstGeom prst="rect">
            <a:avLst/>
          </a:prstGeom>
          <a:solidFill>
            <a:srgbClr val="9411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ES" sz="2800" i="1" dirty="0">
                <a:solidFill>
                  <a:schemeClr val="bg1"/>
                </a:solidFill>
              </a:rPr>
              <a:t>#AECTarragona25</a:t>
            </a: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4DAF14F7-2B4A-96C6-8FE9-77D8B8523551}"/>
              </a:ext>
            </a:extLst>
          </p:cNvPr>
          <p:cNvSpPr/>
          <p:nvPr/>
        </p:nvSpPr>
        <p:spPr>
          <a:xfrm>
            <a:off x="-1" y="-1"/>
            <a:ext cx="14400213" cy="25199976"/>
          </a:xfrm>
          <a:prstGeom prst="frame">
            <a:avLst>
              <a:gd name="adj1" fmla="val 6158"/>
            </a:avLst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>
              <a:solidFill>
                <a:schemeClr val="tx1"/>
              </a:solidFill>
            </a:endParaRPr>
          </a:p>
        </p:txBody>
      </p:sp>
      <p:pic>
        <p:nvPicPr>
          <p:cNvPr id="4" name="Picture 3" descr="A logo with a spiral design&#10;&#10;Description automatically generated">
            <a:extLst>
              <a:ext uri="{FF2B5EF4-FFF2-40B4-BE49-F238E27FC236}">
                <a16:creationId xmlns:a16="http://schemas.microsoft.com/office/drawing/2014/main" id="{4F9A3C0B-36DC-54D5-98A0-4ABE1E7E5B6A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4891"/>
          <a:stretch/>
        </p:blipFill>
        <p:spPr>
          <a:xfrm>
            <a:off x="7057864" y="21237523"/>
            <a:ext cx="8360978" cy="4395912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_Póster_AECTarragona25" id="{F5C61FD4-3D99-6C44-956C-6FE58753B6C5}" vid="{6CBDB4A3-03FC-5A49-9C6C-879F08323F0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217</Words>
  <Application>Microsoft Macintosh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Alliance Platt Italic</vt:lpstr>
      <vt:lpstr>Arial</vt:lpstr>
      <vt:lpstr>Arial Black</vt:lpstr>
      <vt:lpstr>Calibri</vt:lpstr>
      <vt:lpstr>Calibri Light</vt:lpstr>
      <vt:lpstr>Times New Roman</vt:lpstr>
      <vt:lpstr>Wingdings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ANA MAGDALENA VARGAS MARTINEZ</dc:creator>
  <cp:lastModifiedBy>ANA MAGDALENA VARGAS MARTINEZ</cp:lastModifiedBy>
  <cp:revision>1</cp:revision>
  <cp:lastPrinted>1601-01-01T00:00:00Z</cp:lastPrinted>
  <dcterms:created xsi:type="dcterms:W3CDTF">2025-07-21T11:05:41Z</dcterms:created>
  <dcterms:modified xsi:type="dcterms:W3CDTF">2025-07-21T11:05:52Z</dcterms:modified>
</cp:coreProperties>
</file>